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83" r:id="rId9"/>
    <p:sldId id="261" r:id="rId10"/>
    <p:sldId id="262" r:id="rId11"/>
    <p:sldId id="263" r:id="rId12"/>
    <p:sldId id="264" r:id="rId13"/>
    <p:sldId id="284" r:id="rId14"/>
    <p:sldId id="285" r:id="rId15"/>
    <p:sldId id="286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oogle Sans 1" panose="020B0503030502040204" pitchFamily="34" charset="0"/>
      <p:regular r:id="rId38"/>
      <p:bold r:id="rId39"/>
      <p:italic r:id="rId40"/>
      <p:boldItalic r:id="rId41"/>
    </p:embeddedFont>
    <p:embeddedFont>
      <p:font typeface="Google Sans 1 Bold" panose="020B0503030502040204" pitchFamily="34" charset="0"/>
      <p:bold r:id="rId42"/>
      <p:italic r:id="rId43"/>
      <p:boldItalic r:id="rId44"/>
    </p:embeddedFont>
    <p:embeddedFont>
      <p:font typeface="Google Sans 2" panose="020B0503030502040204" pitchFamily="34" charset="0"/>
      <p:regular r:id="rId45"/>
      <p:bold r:id="rId46"/>
      <p:italic r:id="rId47"/>
      <p:boldItalic r:id="rId48"/>
    </p:embeddedFont>
    <p:embeddedFont>
      <p:font typeface="Kollektif Bold" panose="020B0604020101010102" pitchFamily="34" charset="77"/>
      <p:regular r:id="rId49"/>
      <p:bold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Bold" panose="020B0806030504020204" pitchFamily="34" charset="0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EA4335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13" autoAdjust="0"/>
  </p:normalViewPr>
  <p:slideViewPr>
    <p:cSldViewPr>
      <p:cViewPr varScale="1">
        <p:scale>
          <a:sx n="61" d="100"/>
          <a:sy n="61" d="100"/>
        </p:scale>
        <p:origin x="105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Shared Preferences Store private primitive data in key-value pairs.</a:t>
            </a:r>
          </a:p>
          <a:p>
            <a:r>
              <a:rPr lang="en-US"/>
              <a:t>- Internal Storage Store private data on the device memory.</a:t>
            </a:r>
          </a:p>
          <a:p>
            <a:r>
              <a:rPr lang="en-US"/>
              <a:t>- External Storage Store public data on the shared external storage.</a:t>
            </a:r>
          </a:p>
          <a:p>
            <a:r>
              <a:rPr lang="en-US"/>
              <a:t>- SQLite Databases Store structured data in a private database.</a:t>
            </a:r>
          </a:p>
          <a:p>
            <a:r>
              <a:rPr lang="en-US"/>
              <a:t>- Network Connection Store data on the web with your own network server.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</a:t>
            </a:r>
            <a:r>
              <a:rPr lang="en-US" dirty="0" err="1"/>
              <a:t>onCreate</a:t>
            </a:r>
            <a:r>
              <a:rPr lang="en-US" dirty="0"/>
              <a:t> / </a:t>
            </a:r>
            <a:r>
              <a:rPr lang="en-US" dirty="0" err="1"/>
              <a:t>onPaused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715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</a:t>
            </a:r>
            <a:r>
              <a:rPr lang="en-US" dirty="0" err="1"/>
              <a:t>onResume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07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5.jpe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89428" y="3309651"/>
            <a:ext cx="1300988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>
                <a:solidFill>
                  <a:srgbClr val="4185F3"/>
                </a:solidFill>
                <a:latin typeface="Google Sans 1 Bold"/>
              </a:rPr>
              <a:t>Data Persistence</a:t>
            </a:r>
          </a:p>
        </p:txBody>
      </p:sp>
      <p:sp>
        <p:nvSpPr>
          <p:cNvPr id="5" name="AutoShape 5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5469889"/>
            <a:ext cx="85917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B3C47"/>
                </a:solidFill>
                <a:latin typeface="Google Sans 2"/>
              </a:rPr>
              <a:t>Session 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428" y="8386897"/>
            <a:ext cx="85917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3B3C47"/>
                </a:solidFill>
                <a:latin typeface="Google Sans 2"/>
              </a:rPr>
              <a:t>Mobile Community Solution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9428" y="4435380"/>
            <a:ext cx="16373261" cy="38028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Example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156" y="3004726"/>
            <a:ext cx="1631116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Save data to shared preferences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4435380"/>
            <a:ext cx="15332655" cy="46113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Example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156" y="3004726"/>
            <a:ext cx="1631116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Load data from shared preferences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527" y="3474720"/>
            <a:ext cx="16311161" cy="467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Android enabled the developer to save and read data from device internal memory.</a:t>
            </a:r>
          </a:p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FileOutputStream is used to save data into file.</a:t>
            </a:r>
          </a:p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FileInputStream is used to read data from file.</a:t>
            </a:r>
          </a:p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When user uninstalls the application, these files are also removed.</a:t>
            </a:r>
          </a:p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Since Android 10, the file can only be accessed from the respective app.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Save to Internal Storage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527" y="3474720"/>
            <a:ext cx="16311161" cy="31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Example:</a:t>
            </a:r>
          </a:p>
          <a:p>
            <a:pPr marL="1212851" lvl="2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Notepad app.</a:t>
            </a:r>
          </a:p>
          <a:p>
            <a:pPr marL="1212851" lvl="2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Music streaming app.</a:t>
            </a:r>
          </a:p>
          <a:p>
            <a:pPr marL="1212851" lvl="2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Cache downloaded files.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Save to Internal Storage</a:t>
            </a:r>
          </a:p>
        </p:txBody>
      </p:sp>
    </p:spTree>
    <p:extLst>
      <p:ext uri="{BB962C8B-B14F-4D97-AF65-F5344CB8AC3E}">
        <p14:creationId xmlns:p14="http://schemas.microsoft.com/office/powerpoint/2010/main" val="284716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34A853"/>
                </a:solidFill>
                <a:latin typeface="Google Sans 1 Bold"/>
              </a:rPr>
              <a:t>To Store a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628727-5BE3-4B46-27FA-EE9D2B5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3198620"/>
            <a:ext cx="16269871" cy="64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34A853"/>
                </a:solidFill>
                <a:latin typeface="Google Sans 1 Bold"/>
              </a:rPr>
              <a:t>To Read a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F43B6-B056-4B04-C8D5-BBB0B0A66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009900"/>
            <a:ext cx="13977384" cy="67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718441" y="462569"/>
            <a:ext cx="4507977" cy="93618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291330"/>
            <a:ext cx="9542482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Create EditText for user input and set two Buttons for Save and Load.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Example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1527" y="4483711"/>
            <a:ext cx="12411425" cy="48009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Example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1527" y="3148592"/>
            <a:ext cx="16311161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Handle save by using openFileOutput and write()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1527" y="4354687"/>
            <a:ext cx="13232233" cy="503400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Example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1527" y="3155172"/>
            <a:ext cx="16311161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Handle load data by using openFileInput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1527" y="3474720"/>
            <a:ext cx="16311161" cy="467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In Legacy version of Android (bellow 10), android enabled the external storage (</a:t>
            </a:r>
            <a:r>
              <a:rPr lang="en-US" sz="3500" dirty="0" err="1">
                <a:solidFill>
                  <a:srgbClr val="3B3C47"/>
                </a:solidFill>
                <a:latin typeface="Google Sans 2"/>
              </a:rPr>
              <a:t>sdcard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) to used as external storage for the file.</a:t>
            </a:r>
          </a:p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Since Android 10, user can still use </a:t>
            </a:r>
            <a:r>
              <a:rPr lang="en-US" sz="3500" b="1" dirty="0" err="1">
                <a:solidFill>
                  <a:srgbClr val="4285F4"/>
                </a:solidFill>
                <a:latin typeface="Google Sans 2"/>
              </a:rPr>
              <a:t>requestLegacyExternalStorage</a:t>
            </a:r>
            <a:r>
              <a:rPr lang="en-US" sz="3500" b="1" dirty="0">
                <a:solidFill>
                  <a:srgbClr val="4285F4"/>
                </a:solidFill>
                <a:latin typeface="Google Sans 2"/>
              </a:rPr>
              <a:t>()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 to use external storage.</a:t>
            </a:r>
          </a:p>
          <a:p>
            <a:pPr marL="755651" lvl="1" indent="-377825" algn="just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But in Android 11, to further enhances protection of the data. The External Storage is </a:t>
            </a:r>
            <a:r>
              <a:rPr lang="en-US" sz="3500" dirty="0">
                <a:solidFill>
                  <a:srgbClr val="EA4335"/>
                </a:solidFill>
                <a:latin typeface="Google Sans 2"/>
              </a:rPr>
              <a:t>deprecated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34A853"/>
                </a:solidFill>
                <a:latin typeface="Google Sans 1 Bold"/>
              </a:rPr>
              <a:t>Save to External Storage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429" y="9553575"/>
            <a:ext cx="16207773" cy="36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1800">
                <a:solidFill>
                  <a:srgbClr val="3B3C47"/>
                </a:solidFill>
                <a:latin typeface="Google Sans 2"/>
              </a:rPr>
              <a:t>Source: https://developer.android.com/about/versions/11/privacy/storage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876385" y="4319544"/>
            <a:ext cx="14535229" cy="0"/>
          </a:xfrm>
          <a:prstGeom prst="line">
            <a:avLst/>
          </a:prstGeom>
          <a:ln w="19050" cap="flat">
            <a:solidFill>
              <a:srgbClr val="F0EE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876385" y="8319546"/>
            <a:ext cx="14535229" cy="0"/>
          </a:xfrm>
          <a:prstGeom prst="line">
            <a:avLst/>
          </a:prstGeom>
          <a:ln w="19050" cap="flat">
            <a:solidFill>
              <a:srgbClr val="F0EE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876385" y="4324306"/>
            <a:ext cx="4845076" cy="4009528"/>
            <a:chOff x="0" y="0"/>
            <a:chExt cx="2312727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2727" cy="1913890"/>
            </a:xfrm>
            <a:custGeom>
              <a:avLst/>
              <a:gdLst/>
              <a:ahLst/>
              <a:cxnLst/>
              <a:rect l="l" t="t" r="r" b="b"/>
              <a:pathLst>
                <a:path w="2312727" h="1913890">
                  <a:moveTo>
                    <a:pt x="0" y="0"/>
                  </a:moveTo>
                  <a:lnTo>
                    <a:pt x="2312727" y="0"/>
                  </a:lnTo>
                  <a:lnTo>
                    <a:pt x="231272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4A85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721462" y="4324306"/>
            <a:ext cx="4845076" cy="4009528"/>
            <a:chOff x="0" y="0"/>
            <a:chExt cx="2312727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2727" cy="1913890"/>
            </a:xfrm>
            <a:custGeom>
              <a:avLst/>
              <a:gdLst/>
              <a:ahLst/>
              <a:cxnLst/>
              <a:rect l="l" t="t" r="r" b="b"/>
              <a:pathLst>
                <a:path w="2312727" h="1913890">
                  <a:moveTo>
                    <a:pt x="0" y="0"/>
                  </a:moveTo>
                  <a:lnTo>
                    <a:pt x="2312727" y="0"/>
                  </a:lnTo>
                  <a:lnTo>
                    <a:pt x="231272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185F3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566538" y="4324306"/>
            <a:ext cx="4845076" cy="4009528"/>
            <a:chOff x="0" y="0"/>
            <a:chExt cx="2312727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12727" cy="1913890"/>
            </a:xfrm>
            <a:custGeom>
              <a:avLst/>
              <a:gdLst/>
              <a:ahLst/>
              <a:cxnLst/>
              <a:rect l="l" t="t" r="r" b="b"/>
              <a:pathLst>
                <a:path w="2312727" h="1913890">
                  <a:moveTo>
                    <a:pt x="0" y="0"/>
                  </a:moveTo>
                  <a:lnTo>
                    <a:pt x="2312727" y="0"/>
                  </a:lnTo>
                  <a:lnTo>
                    <a:pt x="231272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BBC05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539372" y="5108137"/>
            <a:ext cx="1209255" cy="153312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198269" y="5080892"/>
            <a:ext cx="1587986" cy="153312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703760" y="5143500"/>
            <a:ext cx="1190327" cy="140791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051232" y="2028350"/>
            <a:ext cx="1163269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185F3"/>
                </a:solidFill>
                <a:latin typeface="Kollektif Bold"/>
              </a:rPr>
              <a:t>Learning Outcome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549" y="7079415"/>
            <a:ext cx="382274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Android Concept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and Java Language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2626" y="7079415"/>
            <a:ext cx="382274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UI Component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and Main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80888" y="7079415"/>
            <a:ext cx="382274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Demonstrate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and Construct an App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2154061"/>
            <a:ext cx="1513197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4185F3"/>
                </a:solidFill>
                <a:latin typeface="Google Sans 1"/>
              </a:rPr>
              <a:t>The Databases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1527" y="3926442"/>
            <a:ext cx="16311161" cy="4387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All previous method are useful for saving </a:t>
            </a:r>
            <a:r>
              <a:rPr lang="en-US" sz="3500" b="1" dirty="0">
                <a:solidFill>
                  <a:srgbClr val="3B3C47"/>
                </a:solidFill>
                <a:latin typeface="Google Sans 2"/>
              </a:rPr>
              <a:t>simple sets of data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.</a:t>
            </a:r>
          </a:p>
          <a:p>
            <a:pPr marL="755651" lvl="1" indent="-377825" algn="just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For saving relational data, using a database is much more efficient.</a:t>
            </a:r>
          </a:p>
          <a:p>
            <a:pPr marL="755651" lvl="1" indent="-377825" algn="just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In Android, </a:t>
            </a:r>
            <a:r>
              <a:rPr lang="en-US" sz="3500" b="1" dirty="0">
                <a:solidFill>
                  <a:srgbClr val="4285F4"/>
                </a:solidFill>
                <a:latin typeface="Google Sans 2"/>
              </a:rPr>
              <a:t>SQLite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 is used as database system.</a:t>
            </a:r>
          </a:p>
          <a:p>
            <a:pPr marL="755651" lvl="1" indent="-377825" algn="just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The database is only accessible by the app itself; other application will not be able to see or access it.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14234" y="3323745"/>
            <a:ext cx="12323649" cy="559408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068873"/>
            <a:ext cx="1587478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The SQLite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3144374"/>
            <a:ext cx="7817004" cy="61139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068873"/>
            <a:ext cx="1587478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Creating and Using Databases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9446" y="3928480"/>
            <a:ext cx="8083242" cy="333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5340"/>
              </a:lnSpc>
              <a:buFont typeface="Arial"/>
              <a:buChar char="•"/>
            </a:pPr>
            <a:r>
              <a:rPr lang="en-US" sz="3000">
                <a:solidFill>
                  <a:srgbClr val="3B3C47"/>
                </a:solidFill>
                <a:latin typeface="Google Sans 2"/>
              </a:rPr>
              <a:t>Create a class extends SQLiteOpenHelper.</a:t>
            </a:r>
          </a:p>
          <a:p>
            <a:pPr>
              <a:lnSpc>
                <a:spcPts val="5340"/>
              </a:lnSpc>
            </a:pPr>
            <a:endParaRPr lang="en-US" sz="3000">
              <a:solidFill>
                <a:srgbClr val="3B3C47"/>
              </a:solidFill>
              <a:latin typeface="Google Sans 2"/>
            </a:endParaRPr>
          </a:p>
          <a:p>
            <a:pPr marL="647700" lvl="1" indent="-323850">
              <a:lnSpc>
                <a:spcPts val="5340"/>
              </a:lnSpc>
              <a:buFont typeface="Arial"/>
              <a:buChar char="•"/>
            </a:pPr>
            <a:r>
              <a:rPr lang="en-US" sz="3000">
                <a:solidFill>
                  <a:srgbClr val="3B3C47"/>
                </a:solidFill>
                <a:latin typeface="Google Sans 2"/>
              </a:rPr>
              <a:t>To write the database, simply create the query and call db.execSQL() to run the query.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2068873"/>
            <a:ext cx="1587478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Creating and Using Databases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72802"/>
            <a:ext cx="16230600" cy="467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For complex queries, SQLiteQueryBuilder should be used. It's provides several convenient methods for building queries.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A Cursor is return from every SQLite query that point to all the rows found by the query.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The Cursor is the only mechanism to navigate results from a database query and read rows and columns.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590791" y="687170"/>
            <a:ext cx="8771897" cy="86608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4042410"/>
            <a:ext cx="7562091" cy="194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9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SQLite Helper, </a:t>
            </a:r>
          </a:p>
          <a:p>
            <a:pPr>
              <a:lnSpc>
                <a:spcPts val="8009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Your Personal Assitant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835262" y="687170"/>
            <a:ext cx="8043349" cy="42936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714663" y="3815260"/>
            <a:ext cx="9312315" cy="37158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01656" y="5390071"/>
            <a:ext cx="8439502" cy="36479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2878168"/>
            <a:ext cx="15371926" cy="93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4511">
                <a:solidFill>
                  <a:srgbClr val="34A853"/>
                </a:solidFill>
                <a:latin typeface="Google Sans 1 Bold"/>
              </a:rPr>
              <a:t>How It Works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1882880"/>
            <a:ext cx="8454035" cy="31648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5187029"/>
            <a:ext cx="10668404" cy="429034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75588" y="579268"/>
            <a:ext cx="15371926" cy="93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4511">
                <a:solidFill>
                  <a:srgbClr val="34A853"/>
                </a:solidFill>
                <a:latin typeface="Google Sans 1 Bold"/>
              </a:rPr>
              <a:t>Upgrading the Database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87335" y="2196419"/>
            <a:ext cx="9090633" cy="39742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68877" y="5143500"/>
            <a:ext cx="9494608" cy="48372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75588" y="579268"/>
            <a:ext cx="15371926" cy="93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4511">
                <a:solidFill>
                  <a:srgbClr val="34A853"/>
                </a:solidFill>
                <a:latin typeface="Google Sans 1 Bold"/>
              </a:rPr>
              <a:t>Upgrading the Database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96785" y="3098983"/>
            <a:ext cx="12294430" cy="6378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784260"/>
            <a:ext cx="15371926" cy="93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4511">
                <a:solidFill>
                  <a:srgbClr val="34A853"/>
                </a:solidFill>
                <a:latin typeface="Google Sans 1 Bold"/>
              </a:rPr>
              <a:t>Upgrading the Database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63881" y="353541"/>
            <a:ext cx="11016411" cy="957991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9429" y="4040249"/>
            <a:ext cx="5947414" cy="194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4511">
                <a:solidFill>
                  <a:srgbClr val="34A853"/>
                </a:solidFill>
                <a:latin typeface="Google Sans 1 Bold"/>
              </a:rPr>
              <a:t>Deciding to Upgrade or Downgrade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6900737" y="5437157"/>
            <a:ext cx="7436900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004806" y="6419688"/>
            <a:ext cx="141111" cy="14111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3C4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04806" y="7178513"/>
            <a:ext cx="141111" cy="14111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3C4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004806" y="7937338"/>
            <a:ext cx="141111" cy="14111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3C4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900734" y="2291660"/>
            <a:ext cx="707164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34A853"/>
                </a:solidFill>
                <a:latin typeface="Google Sans 1 Bold"/>
              </a:rPr>
              <a:t>Today's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34A853"/>
                </a:solidFill>
                <a:latin typeface="Google Sans 1 Bold"/>
              </a:rPr>
              <a:t>Session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70846" y="6264818"/>
            <a:ext cx="4430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B3C47"/>
                </a:solidFill>
                <a:latin typeface="Google Sans 2"/>
              </a:rPr>
              <a:t>Persisting Data to File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70846" y="7023643"/>
            <a:ext cx="513776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B3C47"/>
                </a:solidFill>
                <a:latin typeface="Google Sans 2"/>
              </a:rPr>
              <a:t>Saving to Device Storage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70846" y="7782468"/>
            <a:ext cx="513776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B3C47"/>
                </a:solidFill>
                <a:latin typeface="Google Sans 2"/>
              </a:rPr>
              <a:t>Using SQLite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2291660"/>
            <a:ext cx="5131198" cy="6290995"/>
            <a:chOff x="0" y="0"/>
            <a:chExt cx="6841598" cy="838799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/>
            <a:srcRect l="22828" r="22828"/>
            <a:stretch>
              <a:fillRect/>
            </a:stretch>
          </p:blipFill>
          <p:spPr>
            <a:xfrm>
              <a:off x="0" y="0"/>
              <a:ext cx="6841598" cy="8387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89429" y="9477375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89429" y="4040249"/>
            <a:ext cx="5947414" cy="93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4511">
                <a:solidFill>
                  <a:srgbClr val="34A853"/>
                </a:solidFill>
                <a:latin typeface="Google Sans 1 Bold"/>
              </a:rPr>
              <a:t>Demo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217286"/>
            <a:ext cx="924709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34A853"/>
                </a:solidFill>
                <a:latin typeface="Google Sans 1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72865"/>
            <a:ext cx="15174532" cy="44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245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Head First Android Development. A Brain friendy guide. Dawn Griffiths and David Griffiths.O’reilly. ISBN:978-1-449-36218-8. Chapter 11</a:t>
            </a:r>
          </a:p>
          <a:p>
            <a:pPr marL="755651" lvl="1" indent="-377825">
              <a:lnSpc>
                <a:spcPts val="7245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https://www.javatpoint.com/android-preferences-example</a:t>
            </a:r>
          </a:p>
          <a:p>
            <a:pPr marL="755651" lvl="1" indent="-377825">
              <a:lnSpc>
                <a:spcPts val="7245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https://www.javatpoint.com/android-internal-storage-example</a:t>
            </a:r>
          </a:p>
          <a:p>
            <a:pPr marL="755651" lvl="1" indent="-377825">
              <a:lnSpc>
                <a:spcPts val="7245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https://www.javatpoint.com/android-sqlite-tutorial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547670" y="8326357"/>
            <a:ext cx="711630" cy="7116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 r="38483"/>
          <a:stretch>
            <a:fillRect/>
          </a:stretch>
        </p:blipFill>
        <p:spPr>
          <a:xfrm>
            <a:off x="10345619" y="5305314"/>
            <a:ext cx="5671724" cy="395298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83417"/>
            <a:ext cx="1199047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4185F3"/>
                </a:solidFill>
                <a:latin typeface="Google Sans 1"/>
              </a:rPr>
              <a:t>Persisting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35001"/>
            <a:ext cx="12452458" cy="469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0"/>
              </a:lnSpc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There are several options to save persistent application data: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Shared Preferences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Internal Storage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EA4335"/>
                </a:solidFill>
                <a:latin typeface="Google Sans 2"/>
              </a:rPr>
              <a:t>External Storage 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SQLite Databases</a:t>
            </a:r>
          </a:p>
          <a:p>
            <a:pPr marL="755651" lvl="1" indent="-377825">
              <a:lnSpc>
                <a:spcPts val="623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Network Connection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527" y="3350895"/>
            <a:ext cx="16311161" cy="5727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Used to store and retrieve primitive information. </a:t>
            </a:r>
          </a:p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The data stored in key-value pair.</a:t>
            </a:r>
          </a:p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Primitive information includes: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Int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Boolean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Float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Shared Preferences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0203F-116A-FC71-67F6-84E7359F228D}"/>
              </a:ext>
            </a:extLst>
          </p:cNvPr>
          <p:cNvSpPr txBox="1"/>
          <p:nvPr/>
        </p:nvSpPr>
        <p:spPr>
          <a:xfrm>
            <a:off x="4635107" y="6214563"/>
            <a:ext cx="9144000" cy="192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Double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Char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527" y="3350895"/>
            <a:ext cx="16311161" cy="37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Case Example: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Change apps language.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Storing login credential.</a:t>
            </a:r>
          </a:p>
          <a:p>
            <a:pPr marL="1212851" lvl="2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Storing app settings.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Shared Preferences</a:t>
            </a:r>
          </a:p>
        </p:txBody>
      </p:sp>
    </p:spTree>
    <p:extLst>
      <p:ext uri="{BB962C8B-B14F-4D97-AF65-F5344CB8AC3E}">
        <p14:creationId xmlns:p14="http://schemas.microsoft.com/office/powerpoint/2010/main" val="127370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34A853"/>
                </a:solidFill>
                <a:latin typeface="Google Sans 1 Bold"/>
              </a:rPr>
              <a:t>To Use Shared Preferences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DF7B64-A9F2-FE98-B513-84450370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201279"/>
            <a:ext cx="15963900" cy="61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34A853"/>
                </a:solidFill>
                <a:latin typeface="Google Sans 1 Bold"/>
              </a:rPr>
              <a:t>File Access Mode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DF7B64-A9F2-FE98-B513-84450370EC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59" t="8533" b="79018"/>
          <a:stretch/>
        </p:blipFill>
        <p:spPr>
          <a:xfrm>
            <a:off x="989429" y="2974475"/>
            <a:ext cx="14132631" cy="100750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47F3DAA-7F5A-234D-DA74-DD14C082272F}"/>
              </a:ext>
            </a:extLst>
          </p:cNvPr>
          <p:cNvSpPr txBox="1"/>
          <p:nvPr/>
        </p:nvSpPr>
        <p:spPr>
          <a:xfrm>
            <a:off x="1028699" y="4229213"/>
            <a:ext cx="16311161" cy="475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MODE_PRIVATE -&gt; can only be access by the app that created it.</a:t>
            </a:r>
          </a:p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EA4335"/>
                </a:solidFill>
                <a:latin typeface="Google Sans 2"/>
              </a:rPr>
              <a:t>MODE_WORLD_READABLE (17)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 -&gt; allow other app to read but not to write.</a:t>
            </a:r>
          </a:p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EA4335"/>
                </a:solidFill>
                <a:latin typeface="Google Sans 2"/>
              </a:rPr>
              <a:t>MODE_WORLD_WRITEABLE (17)</a:t>
            </a:r>
            <a:r>
              <a:rPr lang="en-US" sz="3500" dirty="0">
                <a:solidFill>
                  <a:srgbClr val="FF0000"/>
                </a:solidFill>
                <a:latin typeface="Google Sans 2"/>
              </a:rPr>
              <a:t> 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-&gt; allow other app to read and write.</a:t>
            </a:r>
          </a:p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EA4335"/>
                </a:solidFill>
                <a:latin typeface="Google Sans 2"/>
              </a:rPr>
              <a:t>MODE_MULTI_PROCESS (23) </a:t>
            </a:r>
            <a:r>
              <a:rPr lang="en-US" sz="3500" dirty="0">
                <a:solidFill>
                  <a:srgbClr val="3B3C47"/>
                </a:solidFill>
                <a:latin typeface="Google Sans 2"/>
              </a:rPr>
              <a:t>-&gt; multiple process access the same file.</a:t>
            </a:r>
          </a:p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 dirty="0">
                <a:solidFill>
                  <a:srgbClr val="3B3C47"/>
                </a:solidFill>
                <a:latin typeface="Google Sans 2"/>
              </a:rPr>
              <a:t>MODE_APPEND -&gt; allow new data to be appended to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6360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3610" y="792270"/>
            <a:ext cx="649531" cy="768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92270"/>
            <a:ext cx="745913" cy="76826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999">
            <a:off x="989429" y="9474994"/>
            <a:ext cx="16373259" cy="0"/>
          </a:xfrm>
          <a:prstGeom prst="line">
            <a:avLst/>
          </a:prstGeom>
          <a:ln w="9525" cap="flat">
            <a:solidFill>
              <a:srgbClr val="3B3C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60022" y="687170"/>
            <a:ext cx="2002666" cy="11957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2156" y="3767357"/>
            <a:ext cx="8381813" cy="54909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71380" y="1690476"/>
            <a:ext cx="3554448" cy="75678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031914"/>
            <a:ext cx="924709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34A853"/>
                </a:solidFill>
                <a:latin typeface="Google Sans 1 Bold"/>
              </a:rPr>
              <a:t>Example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156" y="2708177"/>
            <a:ext cx="1631116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7560"/>
              </a:lnSpc>
              <a:buFont typeface="Arial"/>
              <a:buChar char="•"/>
            </a:pPr>
            <a:r>
              <a:rPr lang="en-US" sz="3500">
                <a:solidFill>
                  <a:srgbClr val="3B3C47"/>
                </a:solidFill>
                <a:latin typeface="Google Sans 2"/>
              </a:rPr>
              <a:t>Create the Edit Text for user input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734</Words>
  <Application>Microsoft Macintosh PowerPoint</Application>
  <PresentationFormat>Custom</PresentationFormat>
  <Paragraphs>135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Open Sans Bold</vt:lpstr>
      <vt:lpstr>Arial</vt:lpstr>
      <vt:lpstr>Google Sans 1</vt:lpstr>
      <vt:lpstr>Open Sans</vt:lpstr>
      <vt:lpstr>Calibri</vt:lpstr>
      <vt:lpstr>Google Sans 1 Bold</vt:lpstr>
      <vt:lpstr>Kollektif Bold</vt:lpstr>
      <vt:lpstr>Google Sans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07 - Data Persistence</dc:title>
  <cp:lastModifiedBy>MUHAMAD KEENAN ARIO</cp:lastModifiedBy>
  <cp:revision>26</cp:revision>
  <dcterms:created xsi:type="dcterms:W3CDTF">2006-08-16T00:00:00Z</dcterms:created>
  <dcterms:modified xsi:type="dcterms:W3CDTF">2023-04-04T01:20:46Z</dcterms:modified>
  <dc:identifier>DAFR_PYso1s</dc:identifier>
</cp:coreProperties>
</file>